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59" d="100"/>
          <a:sy n="59" d="100"/>
        </p:scale>
        <p:origin x="2154" y="90"/>
      </p:cViewPr>
      <p:guideLst>
        <p:guide orient="horz" pos="3075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04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0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9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12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3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97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4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83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24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2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914F-3440-4643-9393-4F2B2AF30598}" type="datetimeFigureOut">
              <a:rPr kumimoji="1" lang="ja-JP" altLang="en-US" smtClean="0"/>
              <a:t>2021/4/26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CAFA-B004-4EF4-85EE-F726DD976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0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SpPr/>
          <p:nvPr/>
        </p:nvSpPr>
        <p:spPr>
          <a:xfrm>
            <a:off x="421979" y="6033655"/>
            <a:ext cx="6014041" cy="2303721"/>
          </a:xfrm>
          <a:prstGeom prst="triangle">
            <a:avLst/>
          </a:prstGeom>
          <a:solidFill>
            <a:srgbClr val="FFC9C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>
              <a:solidFill>
                <a:schemeClr val="tx2"/>
              </a:solidFill>
            </a:endParaRPr>
          </a:p>
        </p:txBody>
      </p:sp>
      <p:sp>
        <p:nvSpPr>
          <p:cNvPr id="48" name="角丸四角形 63">
            <a:extLst>
              <a:ext uri="{FF2B5EF4-FFF2-40B4-BE49-F238E27FC236}">
                <a16:creationId xmlns:a16="http://schemas.microsoft.com/office/drawing/2014/main" id="{00000000-0008-0000-0300-000040000000}"/>
              </a:ext>
            </a:extLst>
          </p:cNvPr>
          <p:cNvSpPr/>
          <p:nvPr/>
        </p:nvSpPr>
        <p:spPr>
          <a:xfrm>
            <a:off x="1407712" y="7894351"/>
            <a:ext cx="4153340" cy="3987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ln>
                  <a:solidFill>
                    <a:srgbClr val="C00000"/>
                  </a:solidFill>
                </a:ln>
              </a:rPr>
              <a:t>「鍛ほめ福岡メソッド」の実践</a:t>
            </a:r>
          </a:p>
        </p:txBody>
      </p:sp>
      <p:sp>
        <p:nvSpPr>
          <p:cNvPr id="49" name="角丸四角形 64">
            <a:extLst>
              <a:ext uri="{FF2B5EF4-FFF2-40B4-BE49-F238E27FC236}">
                <a16:creationId xmlns:a16="http://schemas.microsoft.com/office/drawing/2014/main" id="{00000000-0008-0000-0300-000041000000}"/>
              </a:ext>
            </a:extLst>
          </p:cNvPr>
          <p:cNvSpPr/>
          <p:nvPr/>
        </p:nvSpPr>
        <p:spPr>
          <a:xfrm>
            <a:off x="1053892" y="7314667"/>
            <a:ext cx="1204911" cy="3876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ln>
                  <a:solidFill>
                    <a:srgbClr val="C00000"/>
                  </a:solidFill>
                </a:ln>
              </a:rPr>
              <a:t>進路指導</a:t>
            </a:r>
          </a:p>
        </p:txBody>
      </p:sp>
      <p:sp>
        <p:nvSpPr>
          <p:cNvPr id="50" name="角丸四角形 65">
            <a:extLst>
              <a:ext uri="{FF2B5EF4-FFF2-40B4-BE49-F238E27FC236}">
                <a16:creationId xmlns:a16="http://schemas.microsoft.com/office/drawing/2014/main" id="{00000000-0008-0000-0300-000042000000}"/>
              </a:ext>
            </a:extLst>
          </p:cNvPr>
          <p:cNvSpPr/>
          <p:nvPr/>
        </p:nvSpPr>
        <p:spPr>
          <a:xfrm>
            <a:off x="2900133" y="7340478"/>
            <a:ext cx="985726" cy="3792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ln>
                  <a:solidFill>
                    <a:srgbClr val="C00000"/>
                  </a:solidFill>
                </a:ln>
              </a:rPr>
              <a:t>教科指導</a:t>
            </a:r>
          </a:p>
        </p:txBody>
      </p:sp>
      <p:sp>
        <p:nvSpPr>
          <p:cNvPr id="51" name="角丸四角形 66">
            <a:extLst>
              <a:ext uri="{FF2B5EF4-FFF2-40B4-BE49-F238E27FC236}">
                <a16:creationId xmlns:a16="http://schemas.microsoft.com/office/drawing/2014/main" id="{00000000-0008-0000-0300-000043000000}"/>
              </a:ext>
            </a:extLst>
          </p:cNvPr>
          <p:cNvSpPr/>
          <p:nvPr/>
        </p:nvSpPr>
        <p:spPr>
          <a:xfrm>
            <a:off x="4797152" y="7347368"/>
            <a:ext cx="985726" cy="3708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ln>
                  <a:solidFill>
                    <a:srgbClr val="C00000"/>
                  </a:solidFill>
                </a:ln>
              </a:rPr>
              <a:t>生徒指導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246C048-3143-4249-AAED-0107239D582E}"/>
              </a:ext>
            </a:extLst>
          </p:cNvPr>
          <p:cNvSpPr/>
          <p:nvPr/>
        </p:nvSpPr>
        <p:spPr>
          <a:xfrm>
            <a:off x="771496" y="3609743"/>
            <a:ext cx="5393808" cy="360918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横巻き 29">
            <a:extLst>
              <a:ext uri="{FF2B5EF4-FFF2-40B4-BE49-F238E27FC236}">
                <a16:creationId xmlns:a16="http://schemas.microsoft.com/office/drawing/2014/main" id="{00000000-0008-0000-0300-00001E000000}"/>
              </a:ext>
            </a:extLst>
          </p:cNvPr>
          <p:cNvSpPr/>
          <p:nvPr/>
        </p:nvSpPr>
        <p:spPr>
          <a:xfrm>
            <a:off x="385541" y="-29814"/>
            <a:ext cx="6086917" cy="639283"/>
          </a:xfrm>
          <a:prstGeom prst="horizontalScroll">
            <a:avLst>
              <a:gd name="adj" fmla="val 16892"/>
            </a:avLst>
          </a:prstGeom>
          <a:solidFill>
            <a:srgbClr val="CC0000"/>
          </a:solidFill>
          <a:ln>
            <a:solidFill>
              <a:sysClr val="windowText" lastClr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 b="1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福岡県立北九州高等学校のグランドデザイン</a:t>
            </a:r>
          </a:p>
        </p:txBody>
      </p:sp>
      <p:sp>
        <p:nvSpPr>
          <p:cNvPr id="6" name="角丸四角形 54">
            <a:extLst>
              <a:ext uri="{FF2B5EF4-FFF2-40B4-BE49-F238E27FC236}">
                <a16:creationId xmlns:a16="http://schemas.microsoft.com/office/drawing/2014/main" id="{00000000-0008-0000-0300-000037000000}"/>
              </a:ext>
            </a:extLst>
          </p:cNvPr>
          <p:cNvSpPr/>
          <p:nvPr/>
        </p:nvSpPr>
        <p:spPr>
          <a:xfrm>
            <a:off x="512676" y="560512"/>
            <a:ext cx="2880320" cy="6392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00" b="1" dirty="0">
                <a:solidFill>
                  <a:srgbClr val="CC0000"/>
                </a:solidFill>
              </a:rPr>
              <a:t>校訓  「健康」  「英知」  「情操」校是  「フロンティアスピリット」</a:t>
            </a:r>
            <a:endParaRPr kumimoji="1" lang="ja-JP" altLang="en-US" sz="1300" dirty="0">
              <a:solidFill>
                <a:srgbClr val="CC0000"/>
              </a:solidFill>
            </a:endParaRPr>
          </a:p>
        </p:txBody>
      </p:sp>
      <p:sp>
        <p:nvSpPr>
          <p:cNvPr id="7" name="角丸四角形 56">
            <a:extLst>
              <a:ext uri="{FF2B5EF4-FFF2-40B4-BE49-F238E27FC236}">
                <a16:creationId xmlns:a16="http://schemas.microsoft.com/office/drawing/2014/main" id="{00000000-0008-0000-0300-000039000000}"/>
              </a:ext>
            </a:extLst>
          </p:cNvPr>
          <p:cNvSpPr/>
          <p:nvPr/>
        </p:nvSpPr>
        <p:spPr>
          <a:xfrm>
            <a:off x="3465004" y="560512"/>
            <a:ext cx="2880320" cy="63928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b="1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テーマ</a:t>
            </a:r>
            <a:r>
              <a:rPr kumimoji="1" lang="ja-JP" altLang="ja-JP" sz="1050" b="1" dirty="0">
                <a:solidFill>
                  <a:srgbClr val="C00000"/>
                </a:solidFill>
                <a:effectLst/>
              </a:rPr>
              <a:t>　</a:t>
            </a:r>
            <a:endParaRPr lang="ja-JP" altLang="ja-JP" sz="1050" b="1" dirty="0">
              <a:solidFill>
                <a:srgbClr val="C00000"/>
              </a:solidFill>
              <a:effectLst/>
            </a:endParaRPr>
          </a:p>
          <a:p>
            <a:pPr algn="ctr"/>
            <a:r>
              <a:rPr kumimoji="1" lang="ja-JP" altLang="ja-JP" sz="1400" b="1" dirty="0">
                <a:solidFill>
                  <a:srgbClr val="C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挑戦する高校、北九州</a:t>
            </a:r>
            <a:endParaRPr lang="ja-JP" altLang="ja-JP" sz="1400" b="1" dirty="0">
              <a:solidFill>
                <a:srgbClr val="C00000"/>
              </a:solidFill>
              <a:effectLst/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r>
              <a:rPr kumimoji="1" lang="ja-JP" altLang="ja-JP" b="1" dirty="0">
                <a:solidFill>
                  <a:srgbClr val="C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～伝えよう伝統、輝く未来に向かって～</a:t>
            </a:r>
            <a:endParaRPr lang="ja-JP" altLang="ja-JP" b="1" dirty="0">
              <a:solidFill>
                <a:srgbClr val="C00000"/>
              </a:solidFill>
              <a:effectLst/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8" name="右矢印吹き出し 58">
            <a:extLst>
              <a:ext uri="{FF2B5EF4-FFF2-40B4-BE49-F238E27FC236}">
                <a16:creationId xmlns:a16="http://schemas.microsoft.com/office/drawing/2014/main" id="{00000000-0008-0000-0300-00003B000000}"/>
              </a:ext>
            </a:extLst>
          </p:cNvPr>
          <p:cNvSpPr/>
          <p:nvPr/>
        </p:nvSpPr>
        <p:spPr>
          <a:xfrm>
            <a:off x="44625" y="1245568"/>
            <a:ext cx="2160240" cy="2198311"/>
          </a:xfrm>
          <a:prstGeom prst="rightArrowCallout">
            <a:avLst>
              <a:gd name="adj1" fmla="val 23928"/>
              <a:gd name="adj2" fmla="val 39285"/>
              <a:gd name="adj3" fmla="val 14407"/>
              <a:gd name="adj4" fmla="val 77148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C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36000" tIns="36000" r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ja-JP" altLang="ja-JP" sz="1100" b="1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本校の将来ビジョン</a:t>
            </a:r>
            <a:endParaRPr kumimoji="1" lang="en-US" altLang="ja-JP" sz="1100" b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100" b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eaLnBrk="1" fontAlgn="auto" latinLnBrk="0" hangingPunct="1"/>
            <a:r>
              <a:rPr kumimoji="1" lang="ja-JP" altLang="en-US" sz="1400" b="1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生徒を鍛えてほめる指導を基盤として、自律的に成長するための原動力となる人格的資質を育成し、個々人の可能性を伸ばす。</a:t>
            </a:r>
            <a:endParaRPr kumimoji="1" lang="ja-JP" altLang="en-US" sz="1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SpPr/>
          <p:nvPr/>
        </p:nvSpPr>
        <p:spPr>
          <a:xfrm>
            <a:off x="2276872" y="1244588"/>
            <a:ext cx="4468217" cy="2066384"/>
          </a:xfrm>
          <a:prstGeom prst="rect">
            <a:avLst/>
          </a:prstGeom>
          <a:solidFill>
            <a:srgbClr val="FFC9C9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AP</a:t>
            </a:r>
            <a:r>
              <a:rPr kumimoji="1"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（ｱﾄﾞﾐｯｼｮﾝﾎﾟﾘｼｰ）求める生徒像</a:t>
            </a:r>
            <a:endParaRPr kumimoji="1"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〇向上心が強く、未知なるものへ挑戦する生徒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</a:t>
            </a:r>
            <a:r>
              <a:rPr kumimoji="1"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（ｶﾘｷｭﾗﾑﾎﾟﾘｼｰ）本校が展開する教育活動</a:t>
            </a:r>
            <a:endParaRPr kumimoji="1"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〇個に応じた指導の充実による進路実現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〇面倒見の良い生徒指導、キャリア教育の実践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〇多彩な行事による「フロンティアスピリット」の高揚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i="0" u="none" strike="noStrike" baseline="0" dirty="0">
              <a:solidFill>
                <a:schemeClr val="dk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r>
              <a:rPr kumimoji="1" lang="en-US" altLang="ja-JP" sz="1000" b="1" i="0" u="none" strike="noStrike" baseline="0" dirty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DP</a:t>
            </a:r>
            <a:r>
              <a:rPr kumimoji="1" lang="ja-JP" altLang="en-US" sz="1000" b="1" i="0" u="none" strike="noStrike" baseline="0" dirty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（ﾃﾞｨﾌﾟﾛﾏﾎﾟﾘｼｰ）卒業までに身につける力</a:t>
            </a:r>
            <a:endParaRPr kumimoji="1" lang="en-US" altLang="ja-JP" sz="1000" b="1" i="0" u="none" strike="noStrike" baseline="0" dirty="0">
              <a:solidFill>
                <a:schemeClr val="dk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r>
              <a:rPr kumimoji="1" lang="ja-JP" altLang="en-US" sz="1200" b="1" i="0" u="none" strike="noStrike" baseline="0" dirty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〇社会の変化に対応し、社会を支え、その発展に寄与する力</a:t>
            </a:r>
            <a:endParaRPr kumimoji="1" lang="en-US" altLang="ja-JP" sz="1200" b="1" i="0" u="none" strike="noStrike" baseline="0" dirty="0">
              <a:solidFill>
                <a:schemeClr val="dk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0">
            <a:extLst>
              <a:ext uri="{FF2B5EF4-FFF2-40B4-BE49-F238E27FC236}">
                <a16:creationId xmlns:a16="http://schemas.microsoft.com/office/drawing/2014/main" id="{00000000-0008-0000-0300-00000B000000}"/>
              </a:ext>
            </a:extLst>
          </p:cNvPr>
          <p:cNvSpPr/>
          <p:nvPr/>
        </p:nvSpPr>
        <p:spPr>
          <a:xfrm>
            <a:off x="768753" y="4694132"/>
            <a:ext cx="5393808" cy="1610309"/>
          </a:xfrm>
          <a:prstGeom prst="roundRect">
            <a:avLst>
              <a:gd name="adj" fmla="val 9667"/>
            </a:avLst>
          </a:prstGeom>
          <a:solidFill>
            <a:srgbClr val="CC0000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0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育成を目指す資質・能力</a:t>
            </a:r>
            <a:endParaRPr kumimoji="1" lang="en-US" altLang="ja-JP" sz="105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sz="160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The </a:t>
            </a:r>
            <a:r>
              <a:rPr kumimoji="1" lang="ja-JP" altLang="ja-JP" sz="160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Ｍ</a:t>
            </a:r>
            <a:r>
              <a:rPr kumimoji="1" lang="en-US" altLang="ja-JP" sz="1600" b="1" dirty="0" err="1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ain</a:t>
            </a:r>
            <a:r>
              <a:rPr kumimoji="1" lang="en-US" altLang="ja-JP" sz="160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 Creator</a:t>
            </a:r>
            <a:r>
              <a:rPr kumimoji="1" lang="ja-JP" altLang="en-US" sz="160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を育成する。</a:t>
            </a:r>
            <a:endParaRPr kumimoji="1" lang="en-US" altLang="ja-JP" sz="1600" b="1" dirty="0">
              <a:solidFill>
                <a:schemeClr val="bg1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algn="l"/>
            <a:r>
              <a:rPr kumimoji="1" lang="ja-JP" altLang="en-US" sz="1200" b="1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ja-JP" altLang="ja-JP" sz="120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社会の変化に対応し、社会を支え、その発展に寄与する</a:t>
            </a:r>
            <a:r>
              <a:rPr lang="ja-JP" altLang="en-US" sz="120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人材）</a:t>
            </a:r>
            <a:endParaRPr lang="en-US" altLang="ja-JP" sz="1200" b="1" i="0" baseline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endParaRPr lang="en-US" altLang="ja-JP" sz="1200" b="1" i="0" baseline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（目標実現の指針）</a:t>
            </a:r>
            <a:r>
              <a:rPr kumimoji="1" lang="en-US" altLang="ja-JP" sz="105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Think Globally</a:t>
            </a:r>
            <a:r>
              <a:rPr kumimoji="0"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（国際</a:t>
            </a:r>
            <a:r>
              <a:rPr lang="ja-JP" altLang="ja-JP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的な視野</a:t>
            </a: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を</a:t>
            </a:r>
            <a:r>
              <a:rPr lang="ja-JP" altLang="ja-JP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もって考える</a:t>
            </a: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kumimoji="1" lang="ja-JP" altLang="ja-JP" sz="1050" b="1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と</a:t>
            </a:r>
            <a:r>
              <a:rPr kumimoji="1" lang="en-US" altLang="ja-JP" sz="105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Act Locally</a:t>
            </a:r>
            <a:r>
              <a:rPr kumimoji="1" lang="ja-JP" altLang="en-US" sz="1050" b="1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ja-JP" altLang="ja-JP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地域で活躍する実践</a:t>
            </a: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ja-JP" altLang="ja-JP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を前面に出して教育活動を展開する</a:t>
            </a: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ことで、</a:t>
            </a:r>
            <a:r>
              <a:rPr kumimoji="1" lang="en-US" altLang="ja-JP" sz="105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The </a:t>
            </a:r>
            <a:r>
              <a:rPr kumimoji="1" lang="ja-JP" altLang="ja-JP" sz="105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Ｍ</a:t>
            </a:r>
            <a:r>
              <a:rPr kumimoji="1" lang="en-US" altLang="ja-JP" sz="1050" b="1" dirty="0" err="1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ain</a:t>
            </a:r>
            <a:r>
              <a:rPr kumimoji="1" lang="en-US" altLang="ja-JP" sz="1050" b="1" dirty="0">
                <a:solidFill>
                  <a:schemeClr val="bg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 Creator</a:t>
            </a:r>
            <a:r>
              <a:rPr kumimoji="1" lang="ja-JP" altLang="en-US" sz="1050" b="1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の基盤となる</a:t>
            </a:r>
            <a:r>
              <a:rPr lang="ja-JP" altLang="ja-JP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「体力（健康）」「学力</a:t>
            </a: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（英知）</a:t>
            </a:r>
            <a:r>
              <a:rPr lang="ja-JP" altLang="ja-JP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」「豊かな心</a:t>
            </a: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（情操）</a:t>
            </a:r>
            <a:r>
              <a:rPr lang="ja-JP" altLang="ja-JP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ja-JP" altLang="en-US" sz="1050" b="1" i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とそれを将来にわたって貫くための「志（フロンティアスピリット）」を伸長させる。</a:t>
            </a:r>
            <a:endParaRPr kumimoji="1" lang="ja-JP" altLang="en-US" sz="105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62">
            <a:extLst>
              <a:ext uri="{FF2B5EF4-FFF2-40B4-BE49-F238E27FC236}">
                <a16:creationId xmlns:a16="http://schemas.microsoft.com/office/drawing/2014/main" id="{00000000-0008-0000-0300-00003F000000}"/>
              </a:ext>
            </a:extLst>
          </p:cNvPr>
          <p:cNvSpPr/>
          <p:nvPr/>
        </p:nvSpPr>
        <p:spPr>
          <a:xfrm>
            <a:off x="1673897" y="3476836"/>
            <a:ext cx="3513460" cy="4344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ln>
                  <a:solidFill>
                    <a:srgbClr val="C00000"/>
                  </a:solidFill>
                </a:ln>
              </a:rPr>
              <a:t>本校の指導内容等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514E5C5-5B1C-45FA-9DDF-933D1420BFF0}"/>
              </a:ext>
            </a:extLst>
          </p:cNvPr>
          <p:cNvSpPr txBox="1"/>
          <p:nvPr/>
        </p:nvSpPr>
        <p:spPr>
          <a:xfrm>
            <a:off x="895938" y="3872880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kumimoji="1" lang="en-US" altLang="ja-JP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〈</a:t>
            </a:r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主体的・対話的で深い学びの実践</a:t>
            </a:r>
            <a:r>
              <a:rPr kumimoji="1" lang="en-US" altLang="ja-JP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〉</a:t>
            </a:r>
          </a:p>
          <a:p>
            <a:pPr lvl="0" defTabSz="914400"/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○個に応じた指導を充実させ、基礎学力の</a:t>
            </a:r>
            <a:endParaRPr kumimoji="1" lang="en-US" altLang="ja-JP" sz="1000" kern="0" dirty="0">
              <a:solidFill>
                <a:srgbClr val="CC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定着と上位層の育成を図る。</a:t>
            </a:r>
            <a:endParaRPr kumimoji="1" lang="en-US" altLang="ja-JP" sz="1000" kern="0" dirty="0">
              <a:solidFill>
                <a:srgbClr val="CC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○教育の情報化を推進し、家庭学習習慣の</a:t>
            </a:r>
            <a:endParaRPr kumimoji="1" lang="en-US" altLang="ja-JP" sz="1000" kern="0" dirty="0">
              <a:solidFill>
                <a:srgbClr val="CC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定着を図る。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B24066D-B180-478F-A5B9-6E401C583A1B}"/>
              </a:ext>
            </a:extLst>
          </p:cNvPr>
          <p:cNvSpPr txBox="1"/>
          <p:nvPr/>
        </p:nvSpPr>
        <p:spPr>
          <a:xfrm>
            <a:off x="3481617" y="387288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kumimoji="1" lang="en-US" altLang="ja-JP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〈</a:t>
            </a:r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特別活動</a:t>
            </a:r>
            <a:r>
              <a:rPr kumimoji="1" lang="en-US" altLang="ja-JP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〉</a:t>
            </a:r>
          </a:p>
          <a:p>
            <a:pPr lvl="0" defTabSz="914400"/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○防災・減災教育により、地域の拠点となる。</a:t>
            </a:r>
            <a:endParaRPr kumimoji="1" lang="en-US" altLang="ja-JP" sz="1000" kern="0" dirty="0">
              <a:solidFill>
                <a:srgbClr val="CC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○きめ細やかな進路指導</a:t>
            </a:r>
            <a:endParaRPr kumimoji="1" lang="en-US" altLang="ja-JP" sz="1000" kern="0" dirty="0">
              <a:solidFill>
                <a:srgbClr val="CC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○地域に密着した</a:t>
            </a:r>
            <a:r>
              <a:rPr kumimoji="1" lang="en-US" altLang="ja-JP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SDGs</a:t>
            </a:r>
            <a:r>
              <a:rPr kumimoji="1" lang="ja-JP" altLang="en-US" sz="1000" kern="0" dirty="0">
                <a:solidFill>
                  <a:srgbClr val="CC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への取り組み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7023830-B5A6-4D73-AED1-9921060E1A55}"/>
              </a:ext>
            </a:extLst>
          </p:cNvPr>
          <p:cNvSpPr txBox="1"/>
          <p:nvPr/>
        </p:nvSpPr>
        <p:spPr>
          <a:xfrm>
            <a:off x="872716" y="6357156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総合的な探究の時間</a:t>
            </a:r>
            <a:r>
              <a:rPr kumimoji="1" lang="en-US" altLang="ja-JP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</a:t>
            </a: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○地域の課題を発見し、果敢に挑戦する</a:t>
            </a:r>
            <a:endParaRPr kumimoji="1" lang="en-US" altLang="ja-JP" sz="10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態度の育成</a:t>
            </a:r>
            <a:endParaRPr kumimoji="1" lang="en-US" altLang="ja-JP" sz="10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○課題研究に取り組む手法と表現する力</a:t>
            </a:r>
            <a:endParaRPr kumimoji="1" lang="en-US" altLang="ja-JP" sz="10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の育成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0F9A06-D096-4327-B60E-FEF24C6375BC}"/>
              </a:ext>
            </a:extLst>
          </p:cNvPr>
          <p:cNvSpPr txBox="1"/>
          <p:nvPr/>
        </p:nvSpPr>
        <p:spPr>
          <a:xfrm>
            <a:off x="3537012" y="6321152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部活動</a:t>
            </a:r>
            <a:r>
              <a:rPr kumimoji="1" lang="en-US" altLang="ja-JP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</a:t>
            </a: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○目標設定と進行管理による自己指導力　　</a:t>
            </a:r>
            <a:endParaRPr kumimoji="1" lang="en-US" altLang="ja-JP" sz="10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の向上・愛校心の育成</a:t>
            </a:r>
            <a:endParaRPr kumimoji="1" lang="en-US" altLang="ja-JP" sz="10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○地域の水辺の環境保全活動で育む郷土　</a:t>
            </a:r>
            <a:endParaRPr kumimoji="1" lang="en-US" altLang="ja-JP" sz="1000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愛（魚部）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0000000-0008-0000-0300-00002F000000}"/>
              </a:ext>
            </a:extLst>
          </p:cNvPr>
          <p:cNvGrpSpPr/>
          <p:nvPr/>
        </p:nvGrpSpPr>
        <p:grpSpPr>
          <a:xfrm>
            <a:off x="50211" y="3722855"/>
            <a:ext cx="719913" cy="564855"/>
            <a:chOff x="0" y="0"/>
            <a:chExt cx="719913" cy="564855"/>
          </a:xfrm>
        </p:grpSpPr>
        <p:sp>
          <p:nvSpPr>
            <p:cNvPr id="27" name="円/楕円 2">
              <a:extLst>
                <a:ext uri="{FF2B5EF4-FFF2-40B4-BE49-F238E27FC236}">
                  <a16:creationId xmlns:a16="http://schemas.microsoft.com/office/drawing/2014/main" id="{00000000-0008-0000-0300-000003000000}"/>
                </a:ext>
              </a:extLst>
            </p:cNvPr>
            <p:cNvSpPr/>
            <p:nvPr/>
          </p:nvSpPr>
          <p:spPr>
            <a:xfrm>
              <a:off x="77529" y="0"/>
              <a:ext cx="564855" cy="564855"/>
            </a:xfrm>
            <a:prstGeom prst="ellipse">
              <a:avLst/>
            </a:prstGeom>
            <a:solidFill>
              <a:srgbClr val="FFC9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00000000-0008-0000-0300-000005000000}"/>
                </a:ext>
              </a:extLst>
            </p:cNvPr>
            <p:cNvSpPr/>
            <p:nvPr/>
          </p:nvSpPr>
          <p:spPr>
            <a:xfrm>
              <a:off x="0" y="132907"/>
              <a:ext cx="719913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PTA</a:t>
              </a:r>
              <a:endParaRPr kumimoji="1"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0000000-0008-0000-0300-000044000000}"/>
              </a:ext>
            </a:extLst>
          </p:cNvPr>
          <p:cNvGrpSpPr/>
          <p:nvPr/>
        </p:nvGrpSpPr>
        <p:grpSpPr>
          <a:xfrm>
            <a:off x="1519" y="5991591"/>
            <a:ext cx="719913" cy="564856"/>
            <a:chOff x="0" y="2057400"/>
            <a:chExt cx="719913" cy="564855"/>
          </a:xfrm>
        </p:grpSpPr>
        <p:sp>
          <p:nvSpPr>
            <p:cNvPr id="25" name="円/楕円 71">
              <a:extLst>
                <a:ext uri="{FF2B5EF4-FFF2-40B4-BE49-F238E27FC236}">
                  <a16:creationId xmlns:a16="http://schemas.microsoft.com/office/drawing/2014/main" id="{00000000-0008-0000-0300-000048000000}"/>
                </a:ext>
              </a:extLst>
            </p:cNvPr>
            <p:cNvSpPr/>
            <p:nvPr/>
          </p:nvSpPr>
          <p:spPr>
            <a:xfrm>
              <a:off x="77529" y="2057400"/>
              <a:ext cx="564855" cy="564855"/>
            </a:xfrm>
            <a:prstGeom prst="ellipse">
              <a:avLst/>
            </a:prstGeom>
            <a:solidFill>
              <a:srgbClr val="FFC9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0000000-0008-0000-0300-000049000000}"/>
                </a:ext>
              </a:extLst>
            </p:cNvPr>
            <p:cNvSpPr/>
            <p:nvPr/>
          </p:nvSpPr>
          <p:spPr>
            <a:xfrm>
              <a:off x="0" y="2190307"/>
              <a:ext cx="719913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同窓会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0000000-0008-0000-0300-00004A000000}"/>
              </a:ext>
            </a:extLst>
          </p:cNvPr>
          <p:cNvGrpSpPr/>
          <p:nvPr/>
        </p:nvGrpSpPr>
        <p:grpSpPr>
          <a:xfrm>
            <a:off x="6138087" y="3443879"/>
            <a:ext cx="719913" cy="564855"/>
            <a:chOff x="0" y="0"/>
            <a:chExt cx="719913" cy="564855"/>
          </a:xfrm>
        </p:grpSpPr>
        <p:sp>
          <p:nvSpPr>
            <p:cNvPr id="39" name="円/楕円 74">
              <a:extLst>
                <a:ext uri="{FF2B5EF4-FFF2-40B4-BE49-F238E27FC236}">
                  <a16:creationId xmlns:a16="http://schemas.microsoft.com/office/drawing/2014/main" id="{00000000-0008-0000-0300-00004B000000}"/>
                </a:ext>
              </a:extLst>
            </p:cNvPr>
            <p:cNvSpPr/>
            <p:nvPr/>
          </p:nvSpPr>
          <p:spPr>
            <a:xfrm>
              <a:off x="77529" y="0"/>
              <a:ext cx="564855" cy="564855"/>
            </a:xfrm>
            <a:prstGeom prst="ellipse">
              <a:avLst/>
            </a:prstGeom>
            <a:solidFill>
              <a:srgbClr val="FFC9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00000000-0008-0000-0300-00004C000000}"/>
                </a:ext>
              </a:extLst>
            </p:cNvPr>
            <p:cNvSpPr/>
            <p:nvPr/>
          </p:nvSpPr>
          <p:spPr>
            <a:xfrm>
              <a:off x="0" y="132907"/>
              <a:ext cx="719913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地域</a:t>
              </a: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00000000-0008-0000-0300-00004D000000}"/>
              </a:ext>
            </a:extLst>
          </p:cNvPr>
          <p:cNvGrpSpPr/>
          <p:nvPr/>
        </p:nvGrpSpPr>
        <p:grpSpPr>
          <a:xfrm>
            <a:off x="6161997" y="4285870"/>
            <a:ext cx="719913" cy="564855"/>
            <a:chOff x="8417" y="1071673"/>
            <a:chExt cx="719913" cy="564855"/>
          </a:xfrm>
        </p:grpSpPr>
        <p:sp>
          <p:nvSpPr>
            <p:cNvPr id="37" name="円/楕円 77">
              <a:extLst>
                <a:ext uri="{FF2B5EF4-FFF2-40B4-BE49-F238E27FC236}">
                  <a16:creationId xmlns:a16="http://schemas.microsoft.com/office/drawing/2014/main" id="{00000000-0008-0000-0300-00004E000000}"/>
                </a:ext>
              </a:extLst>
            </p:cNvPr>
            <p:cNvSpPr/>
            <p:nvPr/>
          </p:nvSpPr>
          <p:spPr>
            <a:xfrm>
              <a:off x="85946" y="1071673"/>
              <a:ext cx="564855" cy="564855"/>
            </a:xfrm>
            <a:prstGeom prst="ellipse">
              <a:avLst/>
            </a:prstGeom>
            <a:solidFill>
              <a:srgbClr val="FFC9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00000000-0008-0000-0300-00004F000000}"/>
                </a:ext>
              </a:extLst>
            </p:cNvPr>
            <p:cNvSpPr/>
            <p:nvPr/>
          </p:nvSpPr>
          <p:spPr>
            <a:xfrm>
              <a:off x="8417" y="1204580"/>
              <a:ext cx="719913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大学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00000000-0008-0000-0300-000050000000}"/>
              </a:ext>
            </a:extLst>
          </p:cNvPr>
          <p:cNvGrpSpPr/>
          <p:nvPr/>
        </p:nvGrpSpPr>
        <p:grpSpPr>
          <a:xfrm>
            <a:off x="6170059" y="5529064"/>
            <a:ext cx="719913" cy="564856"/>
            <a:chOff x="61138" y="1999363"/>
            <a:chExt cx="719913" cy="564855"/>
          </a:xfrm>
          <a:solidFill>
            <a:srgbClr val="FFC9C9"/>
          </a:solidFill>
        </p:grpSpPr>
        <p:sp>
          <p:nvSpPr>
            <p:cNvPr id="35" name="円/楕円 80">
              <a:extLst>
                <a:ext uri="{FF2B5EF4-FFF2-40B4-BE49-F238E27FC236}">
                  <a16:creationId xmlns:a16="http://schemas.microsoft.com/office/drawing/2014/main" id="{00000000-0008-0000-0300-000051000000}"/>
                </a:ext>
              </a:extLst>
            </p:cNvPr>
            <p:cNvSpPr/>
            <p:nvPr/>
          </p:nvSpPr>
          <p:spPr>
            <a:xfrm>
              <a:off x="138667" y="1999363"/>
              <a:ext cx="564855" cy="56485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0000000-0008-0000-0300-000052000000}"/>
                </a:ext>
              </a:extLst>
            </p:cNvPr>
            <p:cNvSpPr/>
            <p:nvPr/>
          </p:nvSpPr>
          <p:spPr>
            <a:xfrm>
              <a:off x="61138" y="2132270"/>
              <a:ext cx="719913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中学校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00000000-0008-0000-0300-000053000000}"/>
              </a:ext>
            </a:extLst>
          </p:cNvPr>
          <p:cNvGrpSpPr/>
          <p:nvPr/>
        </p:nvGrpSpPr>
        <p:grpSpPr>
          <a:xfrm>
            <a:off x="6179972" y="6545864"/>
            <a:ext cx="719913" cy="564855"/>
            <a:chOff x="14177" y="2904905"/>
            <a:chExt cx="719913" cy="564855"/>
          </a:xfrm>
        </p:grpSpPr>
        <p:sp>
          <p:nvSpPr>
            <p:cNvPr id="33" name="円/楕円 83">
              <a:extLst>
                <a:ext uri="{FF2B5EF4-FFF2-40B4-BE49-F238E27FC236}">
                  <a16:creationId xmlns:a16="http://schemas.microsoft.com/office/drawing/2014/main" id="{00000000-0008-0000-0300-000054000000}"/>
                </a:ext>
              </a:extLst>
            </p:cNvPr>
            <p:cNvSpPr/>
            <p:nvPr/>
          </p:nvSpPr>
          <p:spPr>
            <a:xfrm>
              <a:off x="91706" y="2904905"/>
              <a:ext cx="564855" cy="564855"/>
            </a:xfrm>
            <a:prstGeom prst="ellipse">
              <a:avLst/>
            </a:prstGeom>
            <a:solidFill>
              <a:srgbClr val="FFC9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0000000-0008-0000-0300-000055000000}"/>
                </a:ext>
              </a:extLst>
            </p:cNvPr>
            <p:cNvSpPr/>
            <p:nvPr/>
          </p:nvSpPr>
          <p:spPr>
            <a:xfrm>
              <a:off x="14177" y="3037812"/>
              <a:ext cx="719913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小学校</a:t>
              </a: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F4A5C66-E961-4888-9598-CB4DC7E38A74}"/>
              </a:ext>
            </a:extLst>
          </p:cNvPr>
          <p:cNvGrpSpPr/>
          <p:nvPr/>
        </p:nvGrpSpPr>
        <p:grpSpPr>
          <a:xfrm>
            <a:off x="-171400" y="5206554"/>
            <a:ext cx="1296144" cy="443024"/>
            <a:chOff x="-171400" y="5206554"/>
            <a:chExt cx="1296144" cy="443024"/>
          </a:xfrm>
        </p:grpSpPr>
        <p:sp>
          <p:nvSpPr>
            <p:cNvPr id="42" name="左右矢印 48">
              <a:extLst>
                <a:ext uri="{FF2B5EF4-FFF2-40B4-BE49-F238E27FC236}">
                  <a16:creationId xmlns:a16="http://schemas.microsoft.com/office/drawing/2014/main" id="{00000000-0008-0000-0300-000031000000}"/>
                </a:ext>
              </a:extLst>
            </p:cNvPr>
            <p:cNvSpPr/>
            <p:nvPr/>
          </p:nvSpPr>
          <p:spPr>
            <a:xfrm>
              <a:off x="80628" y="5206554"/>
              <a:ext cx="796588" cy="443024"/>
            </a:xfrm>
            <a:prstGeom prst="leftRightArrow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00000000-0008-0000-0300-000056000000}"/>
                </a:ext>
              </a:extLst>
            </p:cNvPr>
            <p:cNvSpPr/>
            <p:nvPr/>
          </p:nvSpPr>
          <p:spPr>
            <a:xfrm>
              <a:off x="-171400" y="5273009"/>
              <a:ext cx="1296144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連携・協力</a:t>
              </a: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B488C819-D301-428F-902F-20EA280D41A6}"/>
              </a:ext>
            </a:extLst>
          </p:cNvPr>
          <p:cNvGrpSpPr/>
          <p:nvPr/>
        </p:nvGrpSpPr>
        <p:grpSpPr>
          <a:xfrm>
            <a:off x="5913276" y="5208864"/>
            <a:ext cx="1116124" cy="374261"/>
            <a:chOff x="0" y="0"/>
            <a:chExt cx="1063256" cy="443024"/>
          </a:xfrm>
        </p:grpSpPr>
        <p:sp>
          <p:nvSpPr>
            <p:cNvPr id="45" name="左右矢印 48">
              <a:extLst>
                <a:ext uri="{FF2B5EF4-FFF2-40B4-BE49-F238E27FC236}">
                  <a16:creationId xmlns:a16="http://schemas.microsoft.com/office/drawing/2014/main" id="{48F07330-1A93-4949-84FB-23C5766A6978}"/>
                </a:ext>
              </a:extLst>
            </p:cNvPr>
            <p:cNvSpPr/>
            <p:nvPr/>
          </p:nvSpPr>
          <p:spPr>
            <a:xfrm>
              <a:off x="177209" y="0"/>
              <a:ext cx="653459" cy="443024"/>
            </a:xfrm>
            <a:prstGeom prst="leftRightArrow">
              <a:avLst/>
            </a:prstGeom>
            <a:solidFill>
              <a:schemeClr val="bg1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92B99D4F-9EE1-43B9-995C-E08E5129221A}"/>
                </a:ext>
              </a:extLst>
            </p:cNvPr>
            <p:cNvSpPr/>
            <p:nvPr/>
          </p:nvSpPr>
          <p:spPr>
            <a:xfrm>
              <a:off x="0" y="66455"/>
              <a:ext cx="1063256" cy="310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交流</a:t>
              </a:r>
            </a:p>
          </p:txBody>
        </p:sp>
      </p:grpSp>
      <p:sp>
        <p:nvSpPr>
          <p:cNvPr id="52" name="横巻き 47">
            <a:extLst>
              <a:ext uri="{FF2B5EF4-FFF2-40B4-BE49-F238E27FC236}">
                <a16:creationId xmlns:a16="http://schemas.microsoft.com/office/drawing/2014/main" id="{00000000-0008-0000-0300-000030000000}"/>
              </a:ext>
            </a:extLst>
          </p:cNvPr>
          <p:cNvSpPr/>
          <p:nvPr/>
        </p:nvSpPr>
        <p:spPr>
          <a:xfrm>
            <a:off x="112908" y="8199853"/>
            <a:ext cx="6689519" cy="1706147"/>
          </a:xfrm>
          <a:prstGeom prst="horizontalScrol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>
                <a:ln>
                  <a:noFill/>
                </a:ln>
                <a:solidFill>
                  <a:schemeClr val="tx1"/>
                </a:solidFill>
              </a:rPr>
              <a:t>令和３年度</a:t>
            </a:r>
            <a:r>
              <a:rPr kumimoji="1" lang="ja-JP" altLang="en-US" dirty="0">
                <a:ln>
                  <a:noFill/>
                </a:ln>
                <a:solidFill>
                  <a:schemeClr val="tx1"/>
                </a:solidFill>
              </a:rPr>
              <a:t>の教育重点目標</a:t>
            </a:r>
            <a:endParaRPr kumimoji="1" lang="en-US" altLang="ja-JP" dirty="0">
              <a:ln>
                <a:noFill/>
              </a:ln>
              <a:solidFill>
                <a:schemeClr val="tx1"/>
              </a:solidFill>
            </a:endParaRPr>
          </a:p>
          <a:p>
            <a:pPr algn="l"/>
            <a:r>
              <a:rPr kumimoji="1" lang="ja-JP" altLang="en-US" sz="1400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　★体験重視の教育推進　　　★部活動の奨励　　★きめ細やかな進路指導　　</a:t>
            </a:r>
            <a:endParaRPr kumimoji="1" lang="en-US" altLang="ja-JP" sz="1400" b="1" dirty="0">
              <a:ln>
                <a:noFill/>
              </a:ln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kumimoji="1" lang="ja-JP" altLang="en-US" dirty="0">
                <a:ln>
                  <a:noFill/>
                </a:ln>
                <a:solidFill>
                  <a:srgbClr val="C00000"/>
                </a:solidFill>
              </a:rPr>
              <a:t>○生徒の学ぶ意欲のさらなる向上（メリハリのある行事・キャリア教育）</a:t>
            </a:r>
            <a:endParaRPr kumimoji="1" lang="en-US" altLang="ja-JP" dirty="0">
              <a:ln>
                <a:noFill/>
              </a:ln>
              <a:solidFill>
                <a:srgbClr val="C00000"/>
              </a:solidFill>
            </a:endParaRPr>
          </a:p>
          <a:p>
            <a:pPr algn="l"/>
            <a:r>
              <a:rPr kumimoji="1" lang="ja-JP" altLang="en-US" dirty="0">
                <a:ln>
                  <a:noFill/>
                </a:ln>
                <a:solidFill>
                  <a:srgbClr val="C00000"/>
                </a:solidFill>
              </a:rPr>
              <a:t>○地域・同窓会との連携（北九州市</a:t>
            </a:r>
            <a:r>
              <a:rPr kumimoji="1" lang="en-US" altLang="ja-JP" dirty="0">
                <a:ln>
                  <a:noFill/>
                </a:ln>
                <a:solidFill>
                  <a:srgbClr val="C00000"/>
                </a:solidFill>
              </a:rPr>
              <a:t>SDG</a:t>
            </a:r>
            <a:r>
              <a:rPr kumimoji="1" lang="ja-JP" altLang="en-US" dirty="0">
                <a:ln>
                  <a:noFill/>
                </a:ln>
                <a:solidFill>
                  <a:srgbClr val="C00000"/>
                </a:solidFill>
              </a:rPr>
              <a:t>ｓ・地域から必要とされる学校）</a:t>
            </a:r>
            <a:endParaRPr kumimoji="1" lang="en-US" altLang="ja-JP" dirty="0">
              <a:ln>
                <a:noFill/>
              </a:ln>
              <a:solidFill>
                <a:srgbClr val="C00000"/>
              </a:solidFill>
            </a:endParaRPr>
          </a:p>
          <a:p>
            <a:pPr algn="l"/>
            <a:r>
              <a:rPr kumimoji="1" lang="ja-JP" altLang="en-US" dirty="0">
                <a:ln>
                  <a:noFill/>
                </a:ln>
                <a:solidFill>
                  <a:srgbClr val="C00000"/>
                </a:solidFill>
              </a:rPr>
              <a:t>○積極的な情報発信（ホームページの活用・中学校訪問）</a:t>
            </a:r>
            <a:endParaRPr kumimoji="1" lang="en-US" altLang="ja-JP" dirty="0">
              <a:ln>
                <a:noFill/>
              </a:ln>
              <a:solidFill>
                <a:srgbClr val="C00000"/>
              </a:solidFill>
            </a:endParaRPr>
          </a:p>
          <a:p>
            <a:pPr algn="l"/>
            <a:r>
              <a:rPr kumimoji="1" lang="ja-JP" altLang="en-US" dirty="0">
                <a:ln>
                  <a:noFill/>
                </a:ln>
                <a:solidFill>
                  <a:srgbClr val="C00000"/>
                </a:solidFill>
              </a:rPr>
              <a:t>○基本的な生活習慣の確立（社会人としてのマナー）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2D477D2-DE5D-42EE-A5D8-95343169C45D}"/>
              </a:ext>
            </a:extLst>
          </p:cNvPr>
          <p:cNvSpPr/>
          <p:nvPr/>
        </p:nvSpPr>
        <p:spPr>
          <a:xfrm>
            <a:off x="79048" y="4287710"/>
            <a:ext cx="624306" cy="633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学校行事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挨拶運動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広報活動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0177836-7E70-4B0A-B900-76F510F400CC}"/>
              </a:ext>
            </a:extLst>
          </p:cNvPr>
          <p:cNvSpPr/>
          <p:nvPr/>
        </p:nvSpPr>
        <p:spPr>
          <a:xfrm>
            <a:off x="53194" y="6581731"/>
            <a:ext cx="624306" cy="633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学校行事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褒賞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奨学金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A7107BA-43A4-453E-AD14-82FC72DAE76C}"/>
              </a:ext>
            </a:extLst>
          </p:cNvPr>
          <p:cNvSpPr/>
          <p:nvPr/>
        </p:nvSpPr>
        <p:spPr>
          <a:xfrm>
            <a:off x="6192267" y="4005282"/>
            <a:ext cx="624306" cy="215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防災訓練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6AEA74A-37E1-4F10-8E41-1A1ABA7545B6}"/>
              </a:ext>
            </a:extLst>
          </p:cNvPr>
          <p:cNvSpPr/>
          <p:nvPr/>
        </p:nvSpPr>
        <p:spPr>
          <a:xfrm>
            <a:off x="6199925" y="4858439"/>
            <a:ext cx="624306" cy="304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講座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探究活動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ABFEDBC7-0C7F-49E1-A87B-F1C4F26BC656}"/>
              </a:ext>
            </a:extLst>
          </p:cNvPr>
          <p:cNvSpPr/>
          <p:nvPr/>
        </p:nvSpPr>
        <p:spPr>
          <a:xfrm>
            <a:off x="6166624" y="6098972"/>
            <a:ext cx="657607" cy="310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防災訓練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ｽﾎﾟｰﾂ交流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BFC7EE7-6DED-45DA-97C9-92CF19CC8BE8}"/>
              </a:ext>
            </a:extLst>
          </p:cNvPr>
          <p:cNvSpPr/>
          <p:nvPr/>
        </p:nvSpPr>
        <p:spPr>
          <a:xfrm>
            <a:off x="6198542" y="7137791"/>
            <a:ext cx="657607" cy="271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/>
              <a:t>ｽﾎﾟｰﾂ交流</a:t>
            </a:r>
          </a:p>
        </p:txBody>
      </p:sp>
    </p:spTree>
    <p:extLst>
      <p:ext uri="{BB962C8B-B14F-4D97-AF65-F5344CB8AC3E}">
        <p14:creationId xmlns:p14="http://schemas.microsoft.com/office/powerpoint/2010/main" val="265783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577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HG丸ｺﾞｼｯｸM-PRO</vt:lpstr>
      <vt:lpstr>HG正楷書体-PRO</vt:lpstr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小長光 美弥</dc:creator>
  <cp:lastModifiedBy>小長光 美弥</cp:lastModifiedBy>
  <cp:revision>22</cp:revision>
  <cp:lastPrinted>2021-03-31T08:21:56Z</cp:lastPrinted>
  <dcterms:created xsi:type="dcterms:W3CDTF">2020-03-25T07:02:33Z</dcterms:created>
  <dcterms:modified xsi:type="dcterms:W3CDTF">2021-04-26T06:48:52Z</dcterms:modified>
</cp:coreProperties>
</file>